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95" r:id="rId4"/>
    <p:sldId id="297" r:id="rId5"/>
    <p:sldId id="266" r:id="rId6"/>
    <p:sldId id="257" r:id="rId7"/>
    <p:sldId id="258" r:id="rId8"/>
    <p:sldId id="259" r:id="rId9"/>
    <p:sldId id="260" r:id="rId10"/>
    <p:sldId id="265" r:id="rId11"/>
    <p:sldId id="298" r:id="rId12"/>
    <p:sldId id="264" r:id="rId13"/>
    <p:sldId id="290" r:id="rId14"/>
    <p:sldId id="262" r:id="rId15"/>
    <p:sldId id="263" r:id="rId16"/>
    <p:sldId id="279" r:id="rId17"/>
    <p:sldId id="268" r:id="rId18"/>
    <p:sldId id="270" r:id="rId19"/>
    <p:sldId id="271" r:id="rId20"/>
    <p:sldId id="294" r:id="rId21"/>
    <p:sldId id="272" r:id="rId22"/>
    <p:sldId id="273" r:id="rId23"/>
    <p:sldId id="274" r:id="rId24"/>
    <p:sldId id="275" r:id="rId25"/>
    <p:sldId id="276" r:id="rId26"/>
    <p:sldId id="277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92" r:id="rId36"/>
    <p:sldId id="299" r:id="rId37"/>
    <p:sldId id="300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65" autoAdjust="0"/>
  </p:normalViewPr>
  <p:slideViewPr>
    <p:cSldViewPr>
      <p:cViewPr varScale="1">
        <p:scale>
          <a:sx n="78" d="100"/>
          <a:sy n="78" d="100"/>
        </p:scale>
        <p:origin x="-125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astal logo B&amp;W flash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245017"/>
            <a:ext cx="9144000" cy="16129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9" name="TextBox 8"/>
          <p:cNvSpPr txBox="1"/>
          <p:nvPr userDrawn="1"/>
        </p:nvSpPr>
        <p:spPr>
          <a:xfrm>
            <a:off x="2879304" y="6406495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 smtClean="0"/>
              <a:t>Coastal Fire Centre, Wildfire Management</a:t>
            </a:r>
            <a:r>
              <a:rPr lang="en-CA" baseline="0" dirty="0" smtClean="0"/>
              <a:t> Branch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astal logo B&amp;W flash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44624"/>
            <a:ext cx="9144000" cy="16129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extBox 7"/>
          <p:cNvSpPr txBox="1"/>
          <p:nvPr userDrawn="1"/>
        </p:nvSpPr>
        <p:spPr>
          <a:xfrm>
            <a:off x="467544" y="6406495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 smtClean="0"/>
              <a:t>Coastal Fire Centre, Wildfire Management</a:t>
            </a:r>
            <a:r>
              <a:rPr lang="en-CA" baseline="0" dirty="0" smtClean="0"/>
              <a:t> Branch</a:t>
            </a:r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astal logo B&amp;W flash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44624"/>
            <a:ext cx="9144000" cy="16129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67544" y="6406495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 smtClean="0"/>
              <a:t>Coastal Fire Centre, Wildfire Management</a:t>
            </a:r>
            <a:r>
              <a:rPr lang="en-CA" baseline="0" dirty="0" smtClean="0"/>
              <a:t> Branch</a:t>
            </a:r>
            <a:endParaRPr lang="en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astal logo B&amp;W flash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44624"/>
            <a:ext cx="9144000" cy="16129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9" name="TextBox 8"/>
          <p:cNvSpPr txBox="1"/>
          <p:nvPr userDrawn="1"/>
        </p:nvSpPr>
        <p:spPr>
          <a:xfrm>
            <a:off x="467544" y="6406495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 smtClean="0"/>
              <a:t>Coastal Fire Centre, Wildfire Management</a:t>
            </a:r>
            <a:r>
              <a:rPr lang="en-CA" baseline="0" dirty="0" smtClean="0"/>
              <a:t> Branch</a:t>
            </a:r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astal logo B&amp;W flash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44624"/>
            <a:ext cx="9144000" cy="16129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67544" y="6406495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 smtClean="0"/>
              <a:t>Coastal Fire Centre, Wildfire Management</a:t>
            </a:r>
            <a:r>
              <a:rPr lang="en-CA" baseline="0" dirty="0" smtClean="0"/>
              <a:t> Branch</a:t>
            </a:r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astal logo B&amp;W flash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44624"/>
            <a:ext cx="9144000" cy="16129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TextBox 6"/>
          <p:cNvSpPr txBox="1"/>
          <p:nvPr userDrawn="1"/>
        </p:nvSpPr>
        <p:spPr>
          <a:xfrm>
            <a:off x="467544" y="6406495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 smtClean="0"/>
              <a:t>Coastal Fire Centre, Wildfire Management</a:t>
            </a:r>
            <a:r>
              <a:rPr lang="en-CA" baseline="0" dirty="0" smtClean="0"/>
              <a:t> Branch</a:t>
            </a:r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astal logo B&amp;W flash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44624"/>
            <a:ext cx="9144000" cy="1612983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467544" y="6406495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 smtClean="0"/>
              <a:t>Coastal Fire Centre, Wildfire Management</a:t>
            </a:r>
            <a:r>
              <a:rPr lang="en-CA" baseline="0" dirty="0" smtClean="0"/>
              <a:t> Branch</a:t>
            </a:r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astal logo B&amp;W flash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44624"/>
            <a:ext cx="9144000" cy="16129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-2738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467544" y="6406495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 smtClean="0"/>
              <a:t>Coastal Fire Centre, Wildfire Management</a:t>
            </a:r>
            <a:r>
              <a:rPr lang="en-CA" baseline="0" dirty="0" smtClean="0"/>
              <a:t> Branch</a:t>
            </a:r>
            <a:endParaRPr lang="en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astal logo B&amp;W flash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44624"/>
            <a:ext cx="9144000" cy="16129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467544" y="6406495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 smtClean="0"/>
              <a:t>Coastal Fire Centre, Wildfire Management</a:t>
            </a:r>
            <a:r>
              <a:rPr lang="en-CA" baseline="0" dirty="0" smtClean="0"/>
              <a:t> Branch</a:t>
            </a:r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474A-C7C0-4344-8708-DF91BFD023FB}" type="datetimeFigureOut">
              <a:rPr lang="en-CA" smtClean="0"/>
              <a:pPr/>
              <a:t>2013-12-05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9618-1C43-44D1-9F96-01B8B855D64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7474A-C7C0-4344-8708-DF91BFD023FB}" type="datetimeFigureOut">
              <a:rPr lang="en-CA" smtClean="0"/>
              <a:pPr/>
              <a:t>2013-12-05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E9618-1C43-44D1-9F96-01B8B855D64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7474A-C7C0-4344-8708-DF91BFD023FB}" type="datetimeFigureOut">
              <a:rPr lang="en-CA" smtClean="0"/>
              <a:pPr/>
              <a:t>2013-12-05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E9618-1C43-44D1-9F96-01B8B855D64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NIMC Hazard Assessment &amp; Abatement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Forestry Management Leadership Team</a:t>
            </a:r>
          </a:p>
          <a:p>
            <a:r>
              <a:rPr lang="en-CA" dirty="0" smtClean="0"/>
              <a:t>Port </a:t>
            </a:r>
            <a:r>
              <a:rPr lang="en-CA" smtClean="0"/>
              <a:t>McNeil l  </a:t>
            </a:r>
            <a:r>
              <a:rPr lang="en-CA" dirty="0" smtClean="0"/>
              <a:t>-   October 22, 2013</a:t>
            </a:r>
          </a:p>
          <a:p>
            <a:r>
              <a:rPr lang="en-CA" dirty="0" smtClean="0"/>
              <a:t>Pete Laing, RFT – </a:t>
            </a:r>
            <a:r>
              <a:rPr lang="en-CA" dirty="0" err="1" smtClean="0"/>
              <a:t>Quinsam</a:t>
            </a:r>
            <a:r>
              <a:rPr lang="en-CA" dirty="0" smtClean="0"/>
              <a:t> Fire Base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Hazard Assessment and Abatement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CA" dirty="0" smtClean="0"/>
          </a:p>
          <a:p>
            <a:pPr>
              <a:buNone/>
            </a:pPr>
            <a:endParaRPr lang="en-CA" dirty="0" smtClean="0"/>
          </a:p>
          <a:p>
            <a:r>
              <a:rPr lang="en-CA" dirty="0" smtClean="0"/>
              <a:t>Intro – experience &amp; certification </a:t>
            </a:r>
          </a:p>
          <a:p>
            <a:r>
              <a:rPr lang="en-CA" dirty="0" smtClean="0"/>
              <a:t>Intro - opinion, professional obligations, official obligations</a:t>
            </a:r>
          </a:p>
          <a:p>
            <a:r>
              <a:rPr lang="en-CA" dirty="0" smtClean="0"/>
              <a:t>Presentation overview – Coastal Fire Centre overview, statutory obligations/interpretations, assessment, best practice, abatement</a:t>
            </a:r>
          </a:p>
          <a:p>
            <a:r>
              <a:rPr lang="en-CA" dirty="0" smtClean="0"/>
              <a:t>Context/perspective; interpreting law into appropriate actions</a:t>
            </a:r>
          </a:p>
          <a:p>
            <a:r>
              <a:rPr lang="en-CA" dirty="0" smtClean="0"/>
              <a:t>Weather stations statutory obligations &amp; options  </a:t>
            </a:r>
          </a:p>
          <a:p>
            <a:r>
              <a:rPr lang="en-CA" dirty="0" smtClean="0"/>
              <a:t>Comments, questions and discussion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 Overview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r>
              <a:rPr lang="en-CA" dirty="0" smtClean="0"/>
              <a:t>Current practice, guidance and approaches are being reviewed Regionally and Provincially</a:t>
            </a:r>
          </a:p>
          <a:p>
            <a:r>
              <a:rPr lang="en-CA" dirty="0" smtClean="0"/>
              <a:t>Coastal fuel types are being reviewed (FBP)</a:t>
            </a:r>
          </a:p>
          <a:p>
            <a:r>
              <a:rPr lang="en-CA" dirty="0" smtClean="0"/>
              <a:t>Coastal has identified concerns with some practice (assessment &amp; abatement) within Fire Centre boundaries</a:t>
            </a:r>
          </a:p>
          <a:p>
            <a:r>
              <a:rPr lang="en-CA" smtClean="0"/>
              <a:t>Resource Management Burn Plans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OBSCR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r>
              <a:rPr lang="en-CA" dirty="0" smtClean="0"/>
              <a:t>New legislation has stalled; release for fall 2013 pushed back</a:t>
            </a:r>
          </a:p>
          <a:p>
            <a:r>
              <a:rPr lang="en-CA" dirty="0" smtClean="0"/>
              <a:t>Less restrictive regulations potentially in secondary zones</a:t>
            </a:r>
          </a:p>
          <a:p>
            <a:r>
              <a:rPr lang="en-CA" dirty="0" smtClean="0"/>
              <a:t>Primary zones likely staying the same or possibly more restrictive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Statutory Obligations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CA" dirty="0" smtClean="0"/>
          </a:p>
          <a:p>
            <a:r>
              <a:rPr lang="en-CA" dirty="0" smtClean="0"/>
              <a:t>The Wildfire Act &amp; Reg.</a:t>
            </a:r>
          </a:p>
          <a:p>
            <a:r>
              <a:rPr lang="en-CA" dirty="0" smtClean="0"/>
              <a:t>Professional Reliance/results based</a:t>
            </a:r>
          </a:p>
          <a:p>
            <a:r>
              <a:rPr lang="en-CA" dirty="0" smtClean="0"/>
              <a:t>Prescriptive requirements</a:t>
            </a:r>
          </a:p>
          <a:p>
            <a:r>
              <a:rPr lang="en-CA" dirty="0" smtClean="0"/>
              <a:t>Qualified holders</a:t>
            </a:r>
          </a:p>
          <a:p>
            <a:endParaRPr lang="en-CA" dirty="0"/>
          </a:p>
        </p:txBody>
      </p:sp>
      <p:pic>
        <p:nvPicPr>
          <p:cNvPr id="1026" name="Picture 2" descr="\\mirage\plaing$\Training\IFR exercise\ifr exercise\ifr 1\paterson lk 0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HAZARD ASSESSMENT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endParaRPr lang="en-CA" dirty="0" smtClean="0"/>
          </a:p>
          <a:p>
            <a:pPr lvl="0"/>
            <a:r>
              <a:rPr lang="en-CA" dirty="0" smtClean="0"/>
              <a:t>Wildfire Reg. states that hazard assessment must be completed;</a:t>
            </a:r>
            <a:endParaRPr lang="en-CA" sz="2800" dirty="0" smtClean="0"/>
          </a:p>
          <a:p>
            <a:pPr lvl="1"/>
            <a:r>
              <a:rPr lang="en-CA" dirty="0" smtClean="0"/>
              <a:t>Every 3 months while operating within, or within 2 km, of local government boundaries as defined in the WA (Interface) –</a:t>
            </a:r>
            <a:r>
              <a:rPr lang="en-CA" i="1" dirty="0" smtClean="0"/>
              <a:t> WR 11(2)</a:t>
            </a:r>
            <a:endParaRPr lang="en-CA" sz="2400" dirty="0" smtClean="0"/>
          </a:p>
          <a:p>
            <a:pPr lvl="1"/>
            <a:r>
              <a:rPr lang="en-CA" dirty="0" smtClean="0"/>
              <a:t>6 months everywhere else – </a:t>
            </a:r>
            <a:r>
              <a:rPr lang="en-CA" i="1" dirty="0" smtClean="0"/>
              <a:t>WR 11(3)</a:t>
            </a:r>
            <a:endParaRPr lang="en-CA" sz="2400" dirty="0" smtClean="0"/>
          </a:p>
          <a:p>
            <a:pPr lvl="1"/>
            <a:r>
              <a:rPr lang="en-CA" dirty="0" smtClean="0"/>
              <a:t>Option for qualified holder to complete assessments as specified by an RPF or RFT (rationale required) – </a:t>
            </a:r>
            <a:r>
              <a:rPr lang="en-CA" i="1" dirty="0" smtClean="0"/>
              <a:t>WR 11(3.1)(b)</a:t>
            </a:r>
            <a:endParaRPr lang="en-CA" sz="2400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HAZARD ASSESSMENT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endParaRPr lang="en-CA" dirty="0" smtClean="0"/>
          </a:p>
          <a:p>
            <a:r>
              <a:rPr lang="en-CA" dirty="0" smtClean="0"/>
              <a:t>Hazard assessments must include assessment of fire hazard and </a:t>
            </a:r>
            <a:r>
              <a:rPr lang="en-CA" u="sng" dirty="0" smtClean="0"/>
              <a:t>risk of fire starting/</a:t>
            </a:r>
            <a:r>
              <a:rPr lang="en-CA" b="1" u="sng" dirty="0" smtClean="0"/>
              <a:t>spreading</a:t>
            </a:r>
            <a:r>
              <a:rPr lang="en-CA" u="sng" dirty="0" smtClean="0"/>
              <a:t> </a:t>
            </a:r>
          </a:p>
          <a:p>
            <a:pPr>
              <a:buNone/>
            </a:pPr>
            <a:r>
              <a:rPr lang="en-CA" dirty="0" smtClean="0"/>
              <a:t>    – </a:t>
            </a:r>
            <a:r>
              <a:rPr lang="en-CA" i="1" dirty="0" smtClean="0"/>
              <a:t>WR 11(4)(a)</a:t>
            </a:r>
            <a:r>
              <a:rPr lang="en-CA" dirty="0" smtClean="0"/>
              <a:t> </a:t>
            </a:r>
          </a:p>
          <a:p>
            <a:endParaRPr lang="en-CA" dirty="0"/>
          </a:p>
        </p:txBody>
      </p:sp>
      <p:pic>
        <p:nvPicPr>
          <p:cNvPr id="1026" name="Picture 2" descr="\\mirage\plaing$\PROFILE\DESKTOP\hazard assess abate\BCTS pile burning\sept 18 bcts laing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4751549" y="2456421"/>
            <a:ext cx="4177406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HAZARD ASSESSMENT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CA" dirty="0" smtClean="0"/>
              <a:t>A person must abate fire hazard to levels that are not greater then prior to harvesting operations – </a:t>
            </a:r>
            <a:r>
              <a:rPr lang="en-CA" i="1" dirty="0" smtClean="0"/>
              <a:t>WR 12(2)(a)(b) &amp; 12.1(3)(</a:t>
            </a:r>
            <a:r>
              <a:rPr lang="en-CA" i="1" dirty="0" err="1" smtClean="0"/>
              <a:t>i</a:t>
            </a:r>
            <a:r>
              <a:rPr lang="en-CA" i="1" dirty="0" smtClean="0"/>
              <a:t>)(ii)</a:t>
            </a:r>
            <a:endParaRPr lang="en-CA" sz="2400" dirty="0" smtClean="0"/>
          </a:p>
          <a:p>
            <a:pPr lvl="1"/>
            <a:r>
              <a:rPr lang="en-CA" dirty="0" smtClean="0"/>
              <a:t>Or, In the case of a qualified holder as specified by a RPF or RFT (with rationale) – </a:t>
            </a:r>
            <a:r>
              <a:rPr lang="en-CA" i="1" dirty="0" smtClean="0"/>
              <a:t>WR 12.1(3)(b)</a:t>
            </a:r>
            <a:endParaRPr lang="en-CA" sz="2000" dirty="0" smtClean="0"/>
          </a:p>
          <a:p>
            <a:endParaRPr lang="en-CA" dirty="0"/>
          </a:p>
        </p:txBody>
      </p:sp>
      <p:pic>
        <p:nvPicPr>
          <p:cNvPr id="25602" name="Picture 2" descr="\\mirage\plaing$\Fire Pics\nimc photo\McMillan_05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772816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HAZARD ASSESSMENT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CA" dirty="0" smtClean="0"/>
          </a:p>
          <a:p>
            <a:pPr lvl="0"/>
            <a:r>
              <a:rPr lang="en-CA" dirty="0" smtClean="0"/>
              <a:t>An official may identify circumstances they consider constitutes a fire hazard and by written order may require applicable person to abate said fire hazard by a specified date. The person who is subject to this order must comply – </a:t>
            </a:r>
            <a:r>
              <a:rPr lang="en-CA" i="1" dirty="0" smtClean="0"/>
              <a:t>WA 7(3) and 7(4)</a:t>
            </a:r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HAZARD ASSESSMENT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r>
              <a:rPr lang="en-CA" dirty="0" smtClean="0"/>
              <a:t>Scope of Practice – competent/qualified; experience, training, knowledge</a:t>
            </a:r>
          </a:p>
          <a:p>
            <a:r>
              <a:rPr lang="en-CA" dirty="0" smtClean="0"/>
              <a:t>Due diligence – rationale, peer review</a:t>
            </a:r>
          </a:p>
          <a:p>
            <a:r>
              <a:rPr lang="en-CA" dirty="0" smtClean="0"/>
              <a:t>Professional disagreement/accountability</a:t>
            </a:r>
          </a:p>
          <a:p>
            <a:r>
              <a:rPr lang="en-CA" dirty="0" smtClean="0"/>
              <a:t>Common sense, best practice, best science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HAZARD ASSESSMENT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Exemptions – </a:t>
            </a:r>
            <a:r>
              <a:rPr lang="en-CA" b="1" dirty="0" smtClean="0"/>
              <a:t>comprehensive fuel management plan</a:t>
            </a:r>
          </a:p>
          <a:p>
            <a:r>
              <a:rPr lang="en-CA" dirty="0" smtClean="0"/>
              <a:t>Exemptions – wet belt, other</a:t>
            </a:r>
          </a:p>
          <a:p>
            <a:r>
              <a:rPr lang="en-CA" dirty="0" smtClean="0"/>
              <a:t>Develop alternate assessment processes</a:t>
            </a:r>
          </a:p>
          <a:p>
            <a:r>
              <a:rPr lang="en-CA" dirty="0" smtClean="0"/>
              <a:t>FPB 2008 special Inv.</a:t>
            </a:r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3074" name="Picture 2" descr="\\mirage\plaing$\Training\CL workshop\2009 workshop\CL Workshop\catagory 3 fire\Pt Neville\scan000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510250"/>
            <a:ext cx="4038600" cy="2705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Guidance</a:t>
            </a:r>
            <a:endParaRPr lang="en-C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338437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\\mirage\plaing$\PROFILE\DESKTOP\chart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844824"/>
            <a:ext cx="4752528" cy="2520280"/>
          </a:xfrm>
          <a:prstGeom prst="rect">
            <a:avLst/>
          </a:prstGeom>
          <a:noFill/>
        </p:spPr>
      </p:pic>
      <p:pic>
        <p:nvPicPr>
          <p:cNvPr id="1027" name="Picture 3" descr="\\mirage\plaing$\PROFILE\DESKTOP\chart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4509120"/>
            <a:ext cx="4752528" cy="1682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Risk Map</a:t>
            </a:r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72816"/>
            <a:ext cx="6480721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Schedule 7</a:t>
            </a:r>
            <a:endParaRPr lang="en-CA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56992"/>
            <a:ext cx="4038600" cy="2429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746928"/>
            <a:ext cx="4038600" cy="4232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Schedule 7</a:t>
            </a:r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356537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848525"/>
            <a:ext cx="4038600" cy="20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Best Practises </a:t>
            </a:r>
            <a:endParaRPr lang="en-CA" dirty="0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184027" y="1496495"/>
            <a:ext cx="4703935" cy="511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1. Woody Debris Management Strategies</a:t>
            </a:r>
            <a:endParaRPr lang="en-CA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10800000">
            <a:off x="4644008" y="1916832"/>
            <a:ext cx="4038600" cy="420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576010"/>
            <a:ext cx="4038600" cy="257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2. Harvesting</a:t>
            </a:r>
            <a:endParaRPr lang="en-CA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4648200" y="2198682"/>
            <a:ext cx="4038600" cy="332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457200" y="2092619"/>
            <a:ext cx="4038600" cy="3541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3. Harvesting Methods</a:t>
            </a:r>
            <a:endParaRPr lang="en-C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457200" y="2220148"/>
            <a:ext cx="4038600" cy="328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4648200" y="2145999"/>
            <a:ext cx="4038600" cy="3434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Secondary Tenures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Crown land only</a:t>
            </a:r>
          </a:p>
          <a:p>
            <a:r>
              <a:rPr lang="en-CA" dirty="0" smtClean="0"/>
              <a:t>Tenure limited to smaller area of operation within block</a:t>
            </a:r>
          </a:p>
          <a:p>
            <a:endParaRPr lang="en-CA" dirty="0"/>
          </a:p>
        </p:txBody>
      </p:sp>
      <p:pic>
        <p:nvPicPr>
          <p:cNvPr id="26626" name="Picture 2" descr="\\mirage\plaing$\Training\IFR exercise\ifr exercise\ifr 1\BCF Shake 0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4. Alternatives to Open Burning</a:t>
            </a:r>
            <a:endParaRPr lang="en-C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9439"/>
            <a:ext cx="4038600" cy="4067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4648200" y="2239206"/>
            <a:ext cx="4038600" cy="3247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5. Alternatives to Open Burning</a:t>
            </a:r>
            <a:endParaRPr lang="en-C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457200" y="1790248"/>
            <a:ext cx="4038600" cy="4145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4963907" y="1600200"/>
            <a:ext cx="340718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6. Alternatives to Open Burning</a:t>
            </a:r>
            <a:endParaRPr lang="en-CA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464313" y="1600200"/>
            <a:ext cx="402437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4648200" y="1681768"/>
            <a:ext cx="4038600" cy="436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6. Alternatives to Open Burning</a:t>
            </a:r>
            <a:endParaRPr lang="en-CA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1704933" y="463419"/>
            <a:ext cx="1307641" cy="4214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858267"/>
            <a:ext cx="4038600" cy="400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7. Best Practice – Debris Piling</a:t>
            </a:r>
            <a:endParaRPr lang="en-CA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457200" y="2100553"/>
            <a:ext cx="4038600" cy="352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4648200" y="2211961"/>
            <a:ext cx="4038600" cy="330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8. Best Practice – Debris Piling</a:t>
            </a:r>
            <a:endParaRPr lang="en-CA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396309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700808"/>
            <a:ext cx="382230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9. Open Burning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2832" cy="4525963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Wildfire Act &amp; </a:t>
            </a:r>
            <a:r>
              <a:rPr lang="en-CA" dirty="0" err="1" smtClean="0"/>
              <a:t>Reg</a:t>
            </a:r>
            <a:endParaRPr lang="en-CA" dirty="0" smtClean="0"/>
          </a:p>
          <a:p>
            <a:r>
              <a:rPr lang="en-CA" dirty="0" smtClean="0"/>
              <a:t>Environmental Management Act (EMS)</a:t>
            </a:r>
          </a:p>
          <a:p>
            <a:r>
              <a:rPr lang="en-CA" dirty="0" smtClean="0"/>
              <a:t>Open Burning Smoke Regulation (OBSCR); venting</a:t>
            </a:r>
          </a:p>
          <a:p>
            <a:r>
              <a:rPr lang="en-CA" dirty="0" smtClean="0"/>
              <a:t>Regional Districts &amp; Municipal Jurisdiction; Bylaws</a:t>
            </a:r>
          </a:p>
          <a:p>
            <a:r>
              <a:rPr lang="en-CA" dirty="0" smtClean="0"/>
              <a:t>Category 3; Reg. #</a:t>
            </a:r>
          </a:p>
          <a:p>
            <a:r>
              <a:rPr lang="en-CA" dirty="0" smtClean="0"/>
              <a:t>Resource Management Burn; Reg. #</a:t>
            </a:r>
            <a:endParaRPr lang="en-CA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348880"/>
            <a:ext cx="4038600" cy="30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9. Open Burning</a:t>
            </a:r>
            <a:endParaRPr lang="en-CA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35219"/>
            <a:ext cx="4038600" cy="2855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904244"/>
            <a:ext cx="4038600" cy="1917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10. When to Burn (FWI)</a:t>
            </a:r>
            <a:endParaRPr lang="en-CA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457200" y="2007994"/>
            <a:ext cx="4038600" cy="371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4648200" y="2327814"/>
            <a:ext cx="4038600" cy="307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10. When to Burn (FWI)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Safe conditions to burn &amp; continuing to be safe</a:t>
            </a:r>
          </a:p>
          <a:p>
            <a:r>
              <a:rPr lang="en-CA" dirty="0" smtClean="0"/>
              <a:t>Weather Forecast</a:t>
            </a:r>
          </a:p>
          <a:p>
            <a:r>
              <a:rPr lang="en-CA" dirty="0" smtClean="0"/>
              <a:t>Venting Forecast </a:t>
            </a:r>
          </a:p>
          <a:p>
            <a:pPr lvl="1"/>
            <a:r>
              <a:rPr lang="en-CA" dirty="0" smtClean="0"/>
              <a:t>Environment Canada</a:t>
            </a:r>
          </a:p>
          <a:p>
            <a:pPr lvl="1"/>
            <a:r>
              <a:rPr lang="en-CA" dirty="0" smtClean="0"/>
              <a:t>Custom</a:t>
            </a:r>
            <a:endParaRPr lang="en-CA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772816"/>
            <a:ext cx="313684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11. When to Burn/Venting Index</a:t>
            </a:r>
            <a:endParaRPr lang="en-CA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457200" y="2141173"/>
            <a:ext cx="4038600" cy="34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4648200" y="2182967"/>
            <a:ext cx="4038600" cy="336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12. Notifications Prior to Burning</a:t>
            </a:r>
            <a:endParaRPr lang="en-CA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1708687" y="1213756"/>
            <a:ext cx="1224136" cy="421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5139111" y="1637753"/>
            <a:ext cx="311425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95536" y="4365104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Public media campaign – radio/newspaper?</a:t>
            </a:r>
            <a:endParaRPr lang="en-C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12. Notifications Prior to Burning</a:t>
            </a:r>
            <a:endParaRPr lang="en-CA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1275089" y="1863959"/>
            <a:ext cx="1875299" cy="3998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5651713" y="1600200"/>
            <a:ext cx="203157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13. Burn Checklist</a:t>
            </a:r>
            <a:endParaRPr lang="en-CA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457200" y="2975033"/>
            <a:ext cx="4038600" cy="177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844824"/>
            <a:ext cx="345649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IF YOU BUILD IT; BURN IT!!!</a:t>
            </a:r>
            <a:endParaRPr lang="en-CA" dirty="0"/>
          </a:p>
        </p:txBody>
      </p:sp>
      <p:pic>
        <p:nvPicPr>
          <p:cNvPr id="24578" name="Picture 2" descr="\\mirage\plaing$\PROFILE\DESKTOP\hazard assess abate\BCTS pile burning\sept 18 bcts laing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8046155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Weather Stations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20480"/>
          </a:xfrm>
        </p:spPr>
        <p:txBody>
          <a:bodyPr/>
          <a:lstStyle/>
          <a:p>
            <a:r>
              <a:rPr lang="en-CA" dirty="0" smtClean="0"/>
              <a:t>Ensure representative weather station for industrial operations. </a:t>
            </a:r>
            <a:r>
              <a:rPr lang="en-CA" i="1" dirty="0" smtClean="0"/>
              <a:t>WR 6(2)(a)</a:t>
            </a:r>
          </a:p>
          <a:p>
            <a:r>
              <a:rPr lang="en-CA" dirty="0" smtClean="0"/>
              <a:t>Option 1 – WMB rental. $3000 per year rental, plus extraordinary costs (</a:t>
            </a:r>
            <a:r>
              <a:rPr lang="en-CA" dirty="0" err="1" smtClean="0"/>
              <a:t>heli</a:t>
            </a:r>
            <a:r>
              <a:rPr lang="en-CA" dirty="0" smtClean="0"/>
              <a:t>)</a:t>
            </a:r>
          </a:p>
          <a:p>
            <a:pPr lvl="1"/>
            <a:r>
              <a:rPr lang="en-CA" dirty="0" smtClean="0"/>
              <a:t>Set up</a:t>
            </a:r>
          </a:p>
          <a:p>
            <a:pPr lvl="1"/>
            <a:r>
              <a:rPr lang="en-CA" dirty="0" smtClean="0"/>
              <a:t>Data</a:t>
            </a:r>
          </a:p>
          <a:p>
            <a:pPr lvl="1"/>
            <a:r>
              <a:rPr lang="en-CA" dirty="0" smtClean="0"/>
              <a:t>Forecast</a:t>
            </a:r>
          </a:p>
          <a:p>
            <a:pPr lvl="1"/>
            <a:r>
              <a:rPr lang="en-CA" dirty="0" smtClean="0"/>
              <a:t>Equipment availability dependant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Weather Stations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20480"/>
          </a:xfrm>
        </p:spPr>
        <p:txBody>
          <a:bodyPr/>
          <a:lstStyle/>
          <a:p>
            <a:r>
              <a:rPr lang="en-CA" dirty="0" smtClean="0"/>
              <a:t>Option 2 – purchase Similar WMB hardware. $16,000 + -</a:t>
            </a:r>
          </a:p>
          <a:p>
            <a:r>
              <a:rPr lang="en-CA" dirty="0" smtClean="0"/>
              <a:t>Option 3 – purchase from a multitude of small portable stations. </a:t>
            </a:r>
          </a:p>
          <a:p>
            <a:pPr lvl="1"/>
            <a:r>
              <a:rPr lang="en-CA" dirty="0" smtClean="0"/>
              <a:t>$1000 to $20,000</a:t>
            </a:r>
          </a:p>
          <a:p>
            <a:pPr lvl="1"/>
            <a:r>
              <a:rPr lang="en-CA" dirty="0" smtClean="0"/>
              <a:t>start up codes</a:t>
            </a:r>
          </a:p>
          <a:p>
            <a:pPr lvl="1"/>
            <a:r>
              <a:rPr lang="en-CA" dirty="0" smtClean="0"/>
              <a:t>Software; coming soon CFS online software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QUESTIONS?</a:t>
            </a:r>
            <a:endParaRPr lang="en-CA" dirty="0"/>
          </a:p>
        </p:txBody>
      </p:sp>
      <p:pic>
        <p:nvPicPr>
          <p:cNvPr id="25602" name="Picture 2" descr="\\mirage\plaing$\PROFILE\DESKTOP\cat 3 burning\brewster burn 2011\IMG_69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8046155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1495</TotalTime>
  <Words>694</Words>
  <Application>Microsoft Office PowerPoint</Application>
  <PresentationFormat>On-screen Show (4:3)</PresentationFormat>
  <Paragraphs>109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NIMC Hazard Assessment &amp; Abatement</vt:lpstr>
      <vt:lpstr>Hazard Assessment and Abatement</vt:lpstr>
      <vt:lpstr>Coastal Fire Centre Overview</vt:lpstr>
      <vt:lpstr>OBSCR</vt:lpstr>
      <vt:lpstr>Statutory Obligations</vt:lpstr>
      <vt:lpstr>HAZARD ASSESSMENT</vt:lpstr>
      <vt:lpstr>HAZARD ASSESSMENT</vt:lpstr>
      <vt:lpstr>HAZARD ASSESSMENT</vt:lpstr>
      <vt:lpstr>HAZARD ASSESSMENT</vt:lpstr>
      <vt:lpstr>HAZARD ASSESSMENT</vt:lpstr>
      <vt:lpstr>HAZARD ASSESSMENT</vt:lpstr>
      <vt:lpstr>Guidance</vt:lpstr>
      <vt:lpstr>Risk Map</vt:lpstr>
      <vt:lpstr>Schedule 7</vt:lpstr>
      <vt:lpstr>Schedule 7</vt:lpstr>
      <vt:lpstr>Best Practises </vt:lpstr>
      <vt:lpstr>1. Woody Debris Management Strategies</vt:lpstr>
      <vt:lpstr>2. Harvesting</vt:lpstr>
      <vt:lpstr>3. Harvesting Methods</vt:lpstr>
      <vt:lpstr>Secondary Tenures</vt:lpstr>
      <vt:lpstr>4. Alternatives to Open Burning</vt:lpstr>
      <vt:lpstr>5. Alternatives to Open Burning</vt:lpstr>
      <vt:lpstr>6. Alternatives to Open Burning</vt:lpstr>
      <vt:lpstr>6. Alternatives to Open Burning</vt:lpstr>
      <vt:lpstr>7. Best Practice – Debris Piling</vt:lpstr>
      <vt:lpstr>8. Best Practice – Debris Piling</vt:lpstr>
      <vt:lpstr>9. Open Burning</vt:lpstr>
      <vt:lpstr>9. Open Burning</vt:lpstr>
      <vt:lpstr>10. When to Burn (FWI)</vt:lpstr>
      <vt:lpstr>10. When to Burn (FWI)</vt:lpstr>
      <vt:lpstr>11. When to Burn/Venting Index</vt:lpstr>
      <vt:lpstr>12. Notifications Prior to Burning</vt:lpstr>
      <vt:lpstr>12. Notifications Prior to Burning</vt:lpstr>
      <vt:lpstr>13. Burn Checklist</vt:lpstr>
      <vt:lpstr>IF YOU BUILD IT; BURN IT!!!</vt:lpstr>
      <vt:lpstr>Weather Stations</vt:lpstr>
      <vt:lpstr>Weather Stations</vt:lpstr>
      <vt:lpstr>QUESTIONS?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dgmacphe</dc:creator>
  <cp:lastModifiedBy>carowan</cp:lastModifiedBy>
  <cp:revision>106</cp:revision>
  <dcterms:created xsi:type="dcterms:W3CDTF">2012-12-10T18:10:25Z</dcterms:created>
  <dcterms:modified xsi:type="dcterms:W3CDTF">2013-12-05T16:36:28Z</dcterms:modified>
</cp:coreProperties>
</file>